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  <p:sldMasterId id="214748368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143500" cx="9144000"/>
  <p:notesSz cx="6858000" cy="9144000"/>
  <p:embeddedFontLst>
    <p:embeddedFont>
      <p:font typeface="PT Sans Narrow"/>
      <p:regular r:id="rId44"/>
      <p:bold r:id="rId45"/>
    </p:embeddedFont>
    <p:embeddedFont>
      <p:font typeface="Young Serif"/>
      <p:regular r:id="rId46"/>
    </p:embeddedFont>
    <p:embeddedFont>
      <p:font typeface="Rubik"/>
      <p:regular r:id="rId47"/>
      <p:bold r:id="rId48"/>
      <p:italic r:id="rId49"/>
      <p:boldItalic r:id="rId50"/>
    </p:embeddedFont>
    <p:embeddedFont>
      <p:font typeface="Rubik SemiBold"/>
      <p:regular r:id="rId51"/>
      <p:bold r:id="rId52"/>
      <p:italic r:id="rId53"/>
      <p:boldItalic r:id="rId54"/>
    </p:embeddedFont>
    <p:embeddedFont>
      <p:font typeface="Open Sans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PTSansNarrow-regular.fntdata"/><Relationship Id="rId43" Type="http://schemas.openxmlformats.org/officeDocument/2006/relationships/slide" Target="slides/slide37.xml"/><Relationship Id="rId46" Type="http://schemas.openxmlformats.org/officeDocument/2006/relationships/font" Target="fonts/YoungSerif-regular.fntdata"/><Relationship Id="rId45" Type="http://schemas.openxmlformats.org/officeDocument/2006/relationships/font" Target="fonts/PTSansNarrow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ubik-bold.fntdata"/><Relationship Id="rId47" Type="http://schemas.openxmlformats.org/officeDocument/2006/relationships/font" Target="fonts/Rubik-regular.fntdata"/><Relationship Id="rId49" Type="http://schemas.openxmlformats.org/officeDocument/2006/relationships/font" Target="fonts/Rubik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ubikSemiBold-regular.fntdata"/><Relationship Id="rId50" Type="http://schemas.openxmlformats.org/officeDocument/2006/relationships/font" Target="fonts/Rubik-boldItalic.fntdata"/><Relationship Id="rId53" Type="http://schemas.openxmlformats.org/officeDocument/2006/relationships/font" Target="fonts/RubikSemiBold-italic.fntdata"/><Relationship Id="rId52" Type="http://schemas.openxmlformats.org/officeDocument/2006/relationships/font" Target="fonts/RubikSemiBold-bold.fntdata"/><Relationship Id="rId11" Type="http://schemas.openxmlformats.org/officeDocument/2006/relationships/slide" Target="slides/slide5.xml"/><Relationship Id="rId55" Type="http://schemas.openxmlformats.org/officeDocument/2006/relationships/font" Target="fonts/OpenSans-regular.fntdata"/><Relationship Id="rId10" Type="http://schemas.openxmlformats.org/officeDocument/2006/relationships/slide" Target="slides/slide4.xml"/><Relationship Id="rId54" Type="http://schemas.openxmlformats.org/officeDocument/2006/relationships/font" Target="fonts/RubikSemiBold-boldItalic.fntdata"/><Relationship Id="rId13" Type="http://schemas.openxmlformats.org/officeDocument/2006/relationships/slide" Target="slides/slide7.xml"/><Relationship Id="rId57" Type="http://schemas.openxmlformats.org/officeDocument/2006/relationships/font" Target="fonts/OpenSans-italic.fntdata"/><Relationship Id="rId12" Type="http://schemas.openxmlformats.org/officeDocument/2006/relationships/slide" Target="slides/slide6.xml"/><Relationship Id="rId56" Type="http://schemas.openxmlformats.org/officeDocument/2006/relationships/font" Target="fonts/OpenSans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8" Type="http://schemas.openxmlformats.org/officeDocument/2006/relationships/font" Target="fonts/OpenSans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35ec4fc01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35ec4fc01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61fec4f838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61fec4f838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6850b24e7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6850b24e7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35ec952daa_5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35ec952daa_5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61fec4f8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61fec4f8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6850b24e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6850b24e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6850b24e7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6850b24e7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6850b24e7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6850b24e7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6850b24e7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6850b24e7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6850b24e7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6850b24e7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35ec952daa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35ec952daa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62324fdb81_5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62324fdb81_5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62324fdb81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62324fdb81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62324fdb81_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62324fdb81_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62324fdb81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62324fdb81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62324fdb81_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62324fdb81_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688d61c6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688d61c6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33cf92eec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33cf92eec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62324fdb8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62324fdb8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62324fdb81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62324fdb81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62324fdb8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62324fdb8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35ec4fc0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35ec4fc0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62324fdb81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62324fdb81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62324fdb81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62324fdb81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62324fdb81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62324fdb8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62324fdb8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362324fdb8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362324fdb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362324fdb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62324fdb8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62324fdb8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62324fdb8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62324fdb8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62324fdb8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62324fdb8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35ec4fc01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35ec4fc01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62324fdb8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62324fdb8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3cfaad0d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3cfaad0d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3cfaad0d1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3cfaad0d1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61fec4f83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61fec4f83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6233d3fa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6233d3fa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secHead">
  <p:cSld name="SECTION_HEADER">
    <p:bg>
      <p:bgPr>
        <a:solidFill>
          <a:schemeClr val="dk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228600" y="228600"/>
            <a:ext cx="8686800" cy="468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None/>
            </a:pPr>
            <a:r>
              <a:t/>
            </a:r>
            <a:endParaRPr sz="5600">
              <a:solidFill>
                <a:schemeClr val="l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69" name="Google Shape;69;p14"/>
          <p:cNvSpPr txBox="1"/>
          <p:nvPr>
            <p:ph type="title"/>
          </p:nvPr>
        </p:nvSpPr>
        <p:spPr>
          <a:xfrm>
            <a:off x="1248900" y="1632850"/>
            <a:ext cx="6646200" cy="15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2369850" y="3221650"/>
            <a:ext cx="44043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9" name="Google Shape;8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2" name="Google Shape;9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6" name="Google Shape;96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7" name="Google Shape;97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  <a:defRPr/>
            </a:lvl1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 algn="ctr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 algn="ctr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 algn="ctr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ctr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 algn="ctr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 algn="ctr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 algn="ctr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 algn="ctr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 algn="ctr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05" name="Google Shape;10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08" name="Google Shape;10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1" name="Google Shape;111;p24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3" name="Google Shape;113;p24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4" name="Google Shape;114;p24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17" name="Google Shape;117;p25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18" name="Google Shape;118;p25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3" name="Google Shape;123;p26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24" name="Google Shape;124;p26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25" name="Google Shape;125;p26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26" name="Google Shape;126;p26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30" name="Google Shape;130;p2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31" name="Google Shape;131;p27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32" name="Google Shape;132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3" name="Google Shape;133;p27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5" name="Google Shape;135;p27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8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39" name="Google Shape;139;p28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40" name="Google Shape;140;p28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41" name="Google Shape;141;p28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SzPts val="1350"/>
              <a:buChar char="●"/>
              <a:defRPr/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SzPts val="1350"/>
              <a:buChar char="○"/>
              <a:defRPr/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SzPts val="1350"/>
              <a:buChar char="■"/>
              <a:defRPr/>
            </a:lvl9pPr>
          </a:lstStyle>
          <a:p/>
        </p:txBody>
      </p:sp>
      <p:sp>
        <p:nvSpPr>
          <p:cNvPr id="142" name="Google Shape;142;p28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3" name="Google Shape;143;p28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4" name="Google Shape;144;p28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6" name="Google Shape;146;p28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9" name="Google Shape;149;p2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2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" name="Google Shape;15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5" name="Google Shape;155;p2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" name="Google Shape;158;p3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9" name="Google Shape;159;p3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3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1" name="Google Shape;161;p3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3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3" name="Google Shape;16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65" name="Google Shape;165;p3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Google Shape;166;p3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7" name="Google Shape;167;p3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3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3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3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3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3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80" name="Google Shape;180;p3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3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3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 type="tx">
  <p:cSld name="TITLE_AND_BODY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33"/>
          <p:cNvSpPr/>
          <p:nvPr>
            <p:ph idx="2" type="pic"/>
          </p:nvPr>
        </p:nvSpPr>
        <p:spPr>
          <a:xfrm>
            <a:off x="228600" y="1322475"/>
            <a:ext cx="8686800" cy="35925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33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7" name="Google Shape;187;p33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and two columns" type="twoColTx">
  <p:cSld name="TITLE_AND_TWO_COLUMNS"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4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91" name="Google Shape;191;p34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2" name="Google Shape;192;p34"/>
          <p:cNvSpPr/>
          <p:nvPr/>
        </p:nvSpPr>
        <p:spPr>
          <a:xfrm>
            <a:off x="228600" y="1092900"/>
            <a:ext cx="8686800" cy="4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193" name="Google Shape;193;p34"/>
          <p:cNvSpPr/>
          <p:nvPr/>
        </p:nvSpPr>
        <p:spPr>
          <a:xfrm>
            <a:off x="227150" y="1762300"/>
            <a:ext cx="42297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688450" y="2146900"/>
            <a:ext cx="3309900" cy="23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5" name="Google Shape;195;p34"/>
          <p:cNvSpPr/>
          <p:nvPr/>
        </p:nvSpPr>
        <p:spPr>
          <a:xfrm>
            <a:off x="4685575" y="1762300"/>
            <a:ext cx="42297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196" name="Google Shape;196;p34"/>
          <p:cNvSpPr txBox="1"/>
          <p:nvPr>
            <p:ph idx="2" type="body"/>
          </p:nvPr>
        </p:nvSpPr>
        <p:spPr>
          <a:xfrm>
            <a:off x="5146875" y="2146900"/>
            <a:ext cx="3309900" cy="23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1" sz="1400">
                <a:solidFill>
                  <a:schemeClr val="lt2"/>
                </a:solidFill>
              </a:defRPr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b="1" sz="1400">
                <a:solidFill>
                  <a:schemeClr val="lt2"/>
                </a:solidFill>
              </a:defRPr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b="1"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7" name="Google Shape;197;p34"/>
          <p:cNvSpPr txBox="1"/>
          <p:nvPr>
            <p:ph idx="3" type="subTitle"/>
          </p:nvPr>
        </p:nvSpPr>
        <p:spPr>
          <a:xfrm>
            <a:off x="635500" y="1092900"/>
            <a:ext cx="7836900" cy="4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and body">
  <p:cSld name="CUSTOM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0" name="Google Shape;200;p35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1" name="Google Shape;201;p35"/>
          <p:cNvSpPr/>
          <p:nvPr/>
        </p:nvSpPr>
        <p:spPr>
          <a:xfrm>
            <a:off x="228600" y="1092900"/>
            <a:ext cx="8686800" cy="4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02" name="Google Shape;202;p35"/>
          <p:cNvSpPr txBox="1"/>
          <p:nvPr>
            <p:ph idx="1" type="subTitle"/>
          </p:nvPr>
        </p:nvSpPr>
        <p:spPr>
          <a:xfrm>
            <a:off x="635500" y="1092900"/>
            <a:ext cx="7836900" cy="4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3" name="Google Shape;203;p35"/>
          <p:cNvSpPr/>
          <p:nvPr/>
        </p:nvSpPr>
        <p:spPr>
          <a:xfrm>
            <a:off x="228450" y="1762300"/>
            <a:ext cx="86868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4" name="Google Shape;204;p35"/>
          <p:cNvSpPr txBox="1"/>
          <p:nvPr>
            <p:ph idx="2" type="body"/>
          </p:nvPr>
        </p:nvSpPr>
        <p:spPr>
          <a:xfrm>
            <a:off x="456400" y="1983350"/>
            <a:ext cx="8113800" cy="27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5" name="Google Shape;205;p35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one column and image">
  <p:cSld name="CUSTOM_1">
    <p:bg>
      <p:bgPr>
        <a:solidFill>
          <a:schemeClr val="lt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8" name="Google Shape;208;p36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9" name="Google Shape;209;p36"/>
          <p:cNvSpPr/>
          <p:nvPr/>
        </p:nvSpPr>
        <p:spPr>
          <a:xfrm>
            <a:off x="228600" y="1092900"/>
            <a:ext cx="8686800" cy="4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10" name="Google Shape;210;p36"/>
          <p:cNvSpPr txBox="1"/>
          <p:nvPr>
            <p:ph idx="1" type="subTitle"/>
          </p:nvPr>
        </p:nvSpPr>
        <p:spPr>
          <a:xfrm>
            <a:off x="635500" y="1092900"/>
            <a:ext cx="7836900" cy="4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1" name="Google Shape;211;p36"/>
          <p:cNvSpPr/>
          <p:nvPr>
            <p:ph idx="2" type="pic"/>
          </p:nvPr>
        </p:nvSpPr>
        <p:spPr>
          <a:xfrm>
            <a:off x="4685900" y="1762300"/>
            <a:ext cx="4229400" cy="31524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36"/>
          <p:cNvSpPr/>
          <p:nvPr/>
        </p:nvSpPr>
        <p:spPr>
          <a:xfrm>
            <a:off x="228450" y="1762300"/>
            <a:ext cx="4229400" cy="315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3" name="Google Shape;213;p36"/>
          <p:cNvSpPr txBox="1"/>
          <p:nvPr>
            <p:ph idx="3" type="body"/>
          </p:nvPr>
        </p:nvSpPr>
        <p:spPr>
          <a:xfrm>
            <a:off x="456400" y="1983350"/>
            <a:ext cx="3780300" cy="27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1pPr>
            <a:lvl2pPr indent="-314325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2pPr>
            <a:lvl3pPr indent="-314325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3pPr>
            <a:lvl4pPr indent="-314325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4pPr>
            <a:lvl5pPr indent="-314325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5pPr>
            <a:lvl6pPr indent="-314325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6pPr>
            <a:lvl7pPr indent="-314325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●"/>
              <a:defRPr>
                <a:solidFill>
                  <a:schemeClr val="lt2"/>
                </a:solidFill>
              </a:defRPr>
            </a:lvl7pPr>
            <a:lvl8pPr indent="-314325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○"/>
              <a:defRPr>
                <a:solidFill>
                  <a:schemeClr val="lt2"/>
                </a:solidFill>
              </a:defRPr>
            </a:lvl8pPr>
            <a:lvl9pPr indent="-314325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5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4" name="Google Shape;214;p36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1">
  <p:cSld name="CUSTOM_2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7" name="Google Shape;217;p37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8" name="Google Shape;218;p37"/>
          <p:cNvSpPr/>
          <p:nvPr/>
        </p:nvSpPr>
        <p:spPr>
          <a:xfrm>
            <a:off x="2286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19" name="Google Shape;219;p37"/>
          <p:cNvSpPr txBox="1"/>
          <p:nvPr>
            <p:ph idx="1" type="subTitle"/>
          </p:nvPr>
        </p:nvSpPr>
        <p:spPr>
          <a:xfrm>
            <a:off x="2286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0" name="Google Shape;220;p37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37"/>
          <p:cNvSpPr/>
          <p:nvPr/>
        </p:nvSpPr>
        <p:spPr>
          <a:xfrm>
            <a:off x="2286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2" name="Google Shape;222;p37"/>
          <p:cNvSpPr txBox="1"/>
          <p:nvPr>
            <p:ph idx="3" type="body"/>
          </p:nvPr>
        </p:nvSpPr>
        <p:spPr>
          <a:xfrm>
            <a:off x="2286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3" name="Google Shape;223;p37"/>
          <p:cNvSpPr/>
          <p:nvPr/>
        </p:nvSpPr>
        <p:spPr>
          <a:xfrm>
            <a:off x="318765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24" name="Google Shape;224;p37"/>
          <p:cNvSpPr/>
          <p:nvPr/>
        </p:nvSpPr>
        <p:spPr>
          <a:xfrm>
            <a:off x="614670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25" name="Google Shape;225;p37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2">
  <p:cSld name="CUSTOM_2_1"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8" name="Google Shape;228;p38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9" name="Google Shape;229;p38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8"/>
          <p:cNvSpPr/>
          <p:nvPr/>
        </p:nvSpPr>
        <p:spPr>
          <a:xfrm>
            <a:off x="614670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31" name="Google Shape;231;p38"/>
          <p:cNvSpPr/>
          <p:nvPr/>
        </p:nvSpPr>
        <p:spPr>
          <a:xfrm>
            <a:off x="228600" y="1322476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32" name="Google Shape;232;p38"/>
          <p:cNvSpPr/>
          <p:nvPr/>
        </p:nvSpPr>
        <p:spPr>
          <a:xfrm>
            <a:off x="318765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33" name="Google Shape;233;p38"/>
          <p:cNvSpPr txBox="1"/>
          <p:nvPr>
            <p:ph idx="1" type="subTitle"/>
          </p:nvPr>
        </p:nvSpPr>
        <p:spPr>
          <a:xfrm>
            <a:off x="318765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4" name="Google Shape;234;p38"/>
          <p:cNvSpPr/>
          <p:nvPr/>
        </p:nvSpPr>
        <p:spPr>
          <a:xfrm>
            <a:off x="318765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5" name="Google Shape;235;p38"/>
          <p:cNvSpPr txBox="1"/>
          <p:nvPr>
            <p:ph idx="3" type="body"/>
          </p:nvPr>
        </p:nvSpPr>
        <p:spPr>
          <a:xfrm>
            <a:off x="318765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6" name="Google Shape;236;p38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3">
  <p:cSld name="CUSTOM_2_1_1">
    <p:bg>
      <p:bgPr>
        <a:solidFill>
          <a:schemeClr val="lt1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9" name="Google Shape;239;p39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40" name="Google Shape;240;p39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9"/>
          <p:cNvSpPr/>
          <p:nvPr/>
        </p:nvSpPr>
        <p:spPr>
          <a:xfrm>
            <a:off x="228600" y="1322476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42" name="Google Shape;242;p39"/>
          <p:cNvSpPr/>
          <p:nvPr/>
        </p:nvSpPr>
        <p:spPr>
          <a:xfrm>
            <a:off x="3187650" y="1322450"/>
            <a:ext cx="2768700" cy="15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43" name="Google Shape;243;p39"/>
          <p:cNvSpPr/>
          <p:nvPr/>
        </p:nvSpPr>
        <p:spPr>
          <a:xfrm>
            <a:off x="61467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44" name="Google Shape;244;p39"/>
          <p:cNvSpPr txBox="1"/>
          <p:nvPr>
            <p:ph idx="1" type="subTitle"/>
          </p:nvPr>
        </p:nvSpPr>
        <p:spPr>
          <a:xfrm>
            <a:off x="61467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45" name="Google Shape;245;p39"/>
          <p:cNvSpPr/>
          <p:nvPr/>
        </p:nvSpPr>
        <p:spPr>
          <a:xfrm>
            <a:off x="61467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6" name="Google Shape;246;p39"/>
          <p:cNvSpPr txBox="1"/>
          <p:nvPr>
            <p:ph idx="3" type="body"/>
          </p:nvPr>
        </p:nvSpPr>
        <p:spPr>
          <a:xfrm>
            <a:off x="61467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47" name="Google Shape;247;p39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hree columns and image 4">
  <p:cSld name="CUSTOM_2_1_1_1">
    <p:bg>
      <p:bgPr>
        <a:solidFill>
          <a:schemeClr val="lt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/>
          <p:nvPr/>
        </p:nvSpPr>
        <p:spPr>
          <a:xfrm>
            <a:off x="228475" y="228600"/>
            <a:ext cx="8686800" cy="8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0" name="Google Shape;250;p40"/>
          <p:cNvSpPr txBox="1"/>
          <p:nvPr>
            <p:ph type="title"/>
          </p:nvPr>
        </p:nvSpPr>
        <p:spPr>
          <a:xfrm>
            <a:off x="635500" y="228600"/>
            <a:ext cx="78369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1" name="Google Shape;251;p40"/>
          <p:cNvSpPr/>
          <p:nvPr>
            <p:ph idx="2" type="pic"/>
          </p:nvPr>
        </p:nvSpPr>
        <p:spPr>
          <a:xfrm>
            <a:off x="228600" y="3062975"/>
            <a:ext cx="8686800" cy="18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0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40"/>
          <p:cNvSpPr/>
          <p:nvPr/>
        </p:nvSpPr>
        <p:spPr>
          <a:xfrm>
            <a:off x="2286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54" name="Google Shape;254;p40"/>
          <p:cNvSpPr txBox="1"/>
          <p:nvPr>
            <p:ph idx="1" type="subTitle"/>
          </p:nvPr>
        </p:nvSpPr>
        <p:spPr>
          <a:xfrm>
            <a:off x="2286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5" name="Google Shape;255;p40"/>
          <p:cNvSpPr/>
          <p:nvPr/>
        </p:nvSpPr>
        <p:spPr>
          <a:xfrm>
            <a:off x="2286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6" name="Google Shape;256;p40"/>
          <p:cNvSpPr txBox="1"/>
          <p:nvPr>
            <p:ph idx="3" type="body"/>
          </p:nvPr>
        </p:nvSpPr>
        <p:spPr>
          <a:xfrm>
            <a:off x="2286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7" name="Google Shape;257;p40"/>
          <p:cNvSpPr/>
          <p:nvPr/>
        </p:nvSpPr>
        <p:spPr>
          <a:xfrm>
            <a:off x="318765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58" name="Google Shape;258;p40"/>
          <p:cNvSpPr txBox="1"/>
          <p:nvPr>
            <p:ph idx="4" type="subTitle"/>
          </p:nvPr>
        </p:nvSpPr>
        <p:spPr>
          <a:xfrm>
            <a:off x="318765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9" name="Google Shape;259;p40"/>
          <p:cNvSpPr/>
          <p:nvPr/>
        </p:nvSpPr>
        <p:spPr>
          <a:xfrm>
            <a:off x="318765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0" name="Google Shape;260;p40"/>
          <p:cNvSpPr txBox="1"/>
          <p:nvPr>
            <p:ph idx="5" type="body"/>
          </p:nvPr>
        </p:nvSpPr>
        <p:spPr>
          <a:xfrm>
            <a:off x="318765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1" name="Google Shape;261;p40"/>
          <p:cNvSpPr/>
          <p:nvPr/>
        </p:nvSpPr>
        <p:spPr>
          <a:xfrm>
            <a:off x="6146700" y="1322475"/>
            <a:ext cx="27687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62" name="Google Shape;262;p40"/>
          <p:cNvSpPr txBox="1"/>
          <p:nvPr>
            <p:ph idx="6" type="subTitle"/>
          </p:nvPr>
        </p:nvSpPr>
        <p:spPr>
          <a:xfrm>
            <a:off x="6146700" y="1322450"/>
            <a:ext cx="2768700" cy="450900"/>
          </a:xfrm>
          <a:prstGeom prst="rect">
            <a:avLst/>
          </a:prstGeom>
        </p:spPr>
        <p:txBody>
          <a:bodyPr anchorCtr="0" anchor="ctr" bIns="91425" lIns="1714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3" name="Google Shape;263;p40"/>
          <p:cNvSpPr/>
          <p:nvPr/>
        </p:nvSpPr>
        <p:spPr>
          <a:xfrm>
            <a:off x="6146700" y="1756113"/>
            <a:ext cx="2768700" cy="10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4" name="Google Shape;264;p40"/>
          <p:cNvSpPr txBox="1"/>
          <p:nvPr>
            <p:ph idx="7" type="body"/>
          </p:nvPr>
        </p:nvSpPr>
        <p:spPr>
          <a:xfrm>
            <a:off x="6146700" y="1809225"/>
            <a:ext cx="2768700" cy="97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">
  <p:cSld name="CUSTOM_3">
    <p:bg>
      <p:bgPr>
        <a:solidFill>
          <a:schemeClr val="dk2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1"/>
          <p:cNvSpPr/>
          <p:nvPr/>
        </p:nvSpPr>
        <p:spPr>
          <a:xfrm>
            <a:off x="228600" y="228600"/>
            <a:ext cx="8686800" cy="4686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None/>
            </a:pPr>
            <a:r>
              <a:t/>
            </a:r>
            <a:endParaRPr sz="5600">
              <a:solidFill>
                <a:schemeClr val="lt2"/>
              </a:solidFill>
              <a:latin typeface="Young Serif"/>
              <a:ea typeface="Young Serif"/>
              <a:cs typeface="Young Serif"/>
              <a:sym typeface="Young Serif"/>
            </a:endParaRPr>
          </a:p>
        </p:txBody>
      </p:sp>
      <p:sp>
        <p:nvSpPr>
          <p:cNvPr id="267" name="Google Shape;267;p41"/>
          <p:cNvSpPr txBox="1"/>
          <p:nvPr>
            <p:ph type="title"/>
          </p:nvPr>
        </p:nvSpPr>
        <p:spPr>
          <a:xfrm>
            <a:off x="1248900" y="1777350"/>
            <a:ext cx="6646200" cy="15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8" name="Google Shape;268;p41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4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Young Serif"/>
              <a:buNone/>
              <a:defRPr sz="4000">
                <a:solidFill>
                  <a:schemeClr val="dk1"/>
                </a:solidFill>
                <a:latin typeface="Young Serif"/>
                <a:ea typeface="Young Serif"/>
                <a:cs typeface="Young Serif"/>
                <a:sym typeface="Young Serif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311700" y="1814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432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●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-31432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○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-31432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■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-31432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●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-31432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○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-31432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■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-31432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●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-31432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○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-31432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ubik"/>
              <a:buChar char="■"/>
              <a:defRPr sz="135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.png"/><Relationship Id="rId4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29.png"/><Relationship Id="rId5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Relationship Id="rId4" Type="http://schemas.openxmlformats.org/officeDocument/2006/relationships/image" Target="../media/image33.png"/><Relationship Id="rId5" Type="http://schemas.openxmlformats.org/officeDocument/2006/relationships/image" Target="../media/image23.png"/><Relationship Id="rId6" Type="http://schemas.openxmlformats.org/officeDocument/2006/relationships/image" Target="../media/image17.png"/><Relationship Id="rId7" Type="http://schemas.openxmlformats.org/officeDocument/2006/relationships/image" Target="../media/image2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9.png"/><Relationship Id="rId4" Type="http://schemas.openxmlformats.org/officeDocument/2006/relationships/image" Target="../media/image31.png"/><Relationship Id="rId5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3"/>
          <p:cNvSpPr txBox="1"/>
          <p:nvPr>
            <p:ph type="ctrTitle"/>
          </p:nvPr>
        </p:nvSpPr>
        <p:spPr>
          <a:xfrm>
            <a:off x="1004125" y="1220907"/>
            <a:ext cx="7136700" cy="16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BU METCS 673 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Team 3 Project: MyMedic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50"/>
              <a:t>Iteration 3</a:t>
            </a:r>
            <a:endParaRPr sz="2750"/>
          </a:p>
        </p:txBody>
      </p:sp>
      <p:sp>
        <p:nvSpPr>
          <p:cNvPr id="275" name="Google Shape;275;p4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B0F00"/>
                </a:solidFill>
              </a:rPr>
              <a:t>John Gutierrez, Indra Sigicharla, Adriel Domingo, Mengliang Tan, Uzay Isin Alici, Tyler Gonsalves, </a:t>
            </a:r>
            <a:r>
              <a:rPr lang="en">
                <a:solidFill>
                  <a:srgbClr val="5B0F00"/>
                </a:solidFill>
              </a:rPr>
              <a:t>Hongcheng Ding</a:t>
            </a:r>
            <a:endParaRPr>
              <a:solidFill>
                <a:srgbClr val="5B0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MyMedic Software Architecture</a:t>
            </a:r>
            <a:endParaRPr/>
          </a:p>
        </p:txBody>
      </p:sp>
      <p:pic>
        <p:nvPicPr>
          <p:cNvPr id="335" name="Google Shape;335;p52" title="CS673_SDD_team3.png"/>
          <p:cNvPicPr preferRelativeResize="0"/>
          <p:nvPr/>
        </p:nvPicPr>
        <p:blipFill rotWithShape="1">
          <a:blip r:embed="rId3">
            <a:alphaModFix/>
          </a:blip>
          <a:srcRect b="12376" l="19107" r="25986" t="4780"/>
          <a:stretch/>
        </p:blipFill>
        <p:spPr>
          <a:xfrm>
            <a:off x="2938075" y="1085525"/>
            <a:ext cx="3267850" cy="3697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 Profile Feature</a:t>
            </a:r>
            <a:endParaRPr/>
          </a:p>
        </p:txBody>
      </p:sp>
      <p:sp>
        <p:nvSpPr>
          <p:cNvPr id="341" name="Google Shape;341;p53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Profile information saved on user registration</a:t>
            </a:r>
            <a:endParaRPr>
              <a:solidFill>
                <a:srgbClr val="66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Can click “Profile” to view and edit profile information</a:t>
            </a:r>
            <a:endParaRPr>
              <a:solidFill>
                <a:srgbClr val="66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Testing completed to validate data is properly created and updated with PyTest</a:t>
            </a:r>
            <a:endParaRPr>
              <a:solidFill>
                <a:srgbClr val="660000"/>
              </a:solidFill>
            </a:endParaRPr>
          </a:p>
        </p:txBody>
      </p:sp>
      <p:pic>
        <p:nvPicPr>
          <p:cNvPr id="342" name="Google Shape;34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304825"/>
            <a:ext cx="4527598" cy="2679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27BA0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4"/>
          <p:cNvSpPr txBox="1"/>
          <p:nvPr>
            <p:ph idx="4294967295" type="title"/>
          </p:nvPr>
        </p:nvSpPr>
        <p:spPr>
          <a:xfrm>
            <a:off x="311700" y="445025"/>
            <a:ext cx="8520600" cy="14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BU METCS 673 </a:t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Project: MyMedic</a:t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Iteration 3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Iteration 3 Presentation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48" name="Google Shape;348;p54"/>
          <p:cNvSpPr txBox="1"/>
          <p:nvPr>
            <p:ph idx="4294967295" type="body"/>
          </p:nvPr>
        </p:nvSpPr>
        <p:spPr>
          <a:xfrm>
            <a:off x="2306150" y="3148950"/>
            <a:ext cx="392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EFEFEF"/>
                </a:solidFill>
                <a:highlight>
                  <a:srgbClr val="5B0F00"/>
                </a:highlight>
              </a:rPr>
              <a:t>Uzay Isin Alici</a:t>
            </a:r>
            <a:endParaRPr b="1" sz="2300">
              <a:solidFill>
                <a:srgbClr val="EFEFEF"/>
              </a:solidFill>
              <a:highlight>
                <a:srgbClr val="5B0F00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300">
                <a:solidFill>
                  <a:srgbClr val="EFEFEF"/>
                </a:solidFill>
                <a:highlight>
                  <a:srgbClr val="5B0F00"/>
                </a:highlight>
              </a:rPr>
              <a:t>Security Leader</a:t>
            </a:r>
            <a:endParaRPr b="1" sz="2300">
              <a:solidFill>
                <a:srgbClr val="EFEFEF"/>
              </a:solidFill>
              <a:highlight>
                <a:srgbClr val="5B0F00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</a:t>
            </a:r>
            <a:endParaRPr/>
          </a:p>
        </p:txBody>
      </p:sp>
      <p:sp>
        <p:nvSpPr>
          <p:cNvPr id="354" name="Google Shape;354;p55"/>
          <p:cNvSpPr txBox="1"/>
          <p:nvPr>
            <p:ph idx="1" type="body"/>
          </p:nvPr>
        </p:nvSpPr>
        <p:spPr>
          <a:xfrm>
            <a:off x="137575" y="994325"/>
            <a:ext cx="4278300" cy="37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Security Goals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Ensure Confidentiality, Integrity, Availability (CIA)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Align with HIPAA requirements</a:t>
            </a:r>
            <a:b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HIPAA Compliance</a:t>
            </a:r>
            <a:endParaRPr b="1" sz="13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Protecting user health data (PHI)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Audit logs &amp; user consent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Access Control &amp; Authentication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Role-based access (patients, doctors, admins)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Multi-factor authentication (MFA)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JWT-based login implemented using Django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REST Framework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Data Encryption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HTTPS with SSL/TLS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Encrypting sensitive data at rest and in transit (planned)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5"/>
          <p:cNvSpPr txBox="1"/>
          <p:nvPr>
            <p:ph idx="1" type="body"/>
          </p:nvPr>
        </p:nvSpPr>
        <p:spPr>
          <a:xfrm>
            <a:off x="4591375" y="1363900"/>
            <a:ext cx="4278300" cy="27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Vulnerability Assessment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Security scans planned in CI/CD phase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Incident Response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Procedure for data breaches or system attacks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Timely notification and containment steps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Backup &amp; Recovery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Secure daily backups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Recovery plan in case of data loss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Threat Modeling (STRIDE)</a:t>
            </a: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Risks identified: spoofing, DoS, privilege escalation</a:t>
            </a:r>
            <a:endParaRPr sz="12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800"/>
              <a:buFont typeface="Arial"/>
              <a:buChar char="➢"/>
            </a:pPr>
            <a:r>
              <a:rPr lang="en" sz="1200">
                <a:solidFill>
                  <a:srgbClr val="5B0F00"/>
                </a:solidFill>
                <a:latin typeface="Arial"/>
                <a:ea typeface="Arial"/>
                <a:cs typeface="Arial"/>
                <a:sym typeface="Arial"/>
              </a:rPr>
              <a:t>Mitigations planned (rate limiting, RBAC)</a:t>
            </a:r>
            <a:b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8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5B0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MFA </a:t>
            </a:r>
            <a:endParaRPr/>
          </a:p>
        </p:txBody>
      </p:sp>
      <p:sp>
        <p:nvSpPr>
          <p:cNvPr id="361" name="Google Shape;361;p56"/>
          <p:cNvSpPr txBox="1"/>
          <p:nvPr>
            <p:ph idx="1" type="body"/>
          </p:nvPr>
        </p:nvSpPr>
        <p:spPr>
          <a:xfrm>
            <a:off x="0" y="1011525"/>
            <a:ext cx="4341900" cy="39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Implemented extra layer of login security using MFA. </a:t>
            </a:r>
            <a:endParaRPr sz="1200">
              <a:solidFill>
                <a:srgbClr val="5B0F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B0F00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After logging in with their username and password, The system sends a unique verification code to the user's registered email address.</a:t>
            </a:r>
            <a:endParaRPr sz="1200">
              <a:solidFill>
                <a:srgbClr val="5B0F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B0F00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The user must enter this code to access their dashboard.</a:t>
            </a:r>
            <a:br>
              <a:rPr lang="en" sz="1200">
                <a:solidFill>
                  <a:srgbClr val="5B0F00"/>
                </a:solidFill>
              </a:rPr>
            </a:br>
            <a:endParaRPr sz="1200">
              <a:solidFill>
                <a:srgbClr val="5B0F00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Without the correct code, access is denied even if the password is correct.</a:t>
            </a:r>
            <a:endParaRPr sz="1200">
              <a:solidFill>
                <a:srgbClr val="5B0F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B0F00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200"/>
              <a:buChar char="●"/>
            </a:pPr>
            <a:r>
              <a:rPr lang="en" sz="1200">
                <a:solidFill>
                  <a:srgbClr val="5B0F00"/>
                </a:solidFill>
              </a:rPr>
              <a:t>This feature prevent unauthorized access and keep accounts more secure.</a:t>
            </a:r>
            <a:endParaRPr sz="1200">
              <a:solidFill>
                <a:srgbClr val="5B0F00"/>
              </a:solidFill>
            </a:endParaRPr>
          </a:p>
        </p:txBody>
      </p:sp>
      <p:pic>
        <p:nvPicPr>
          <p:cNvPr id="362" name="Google Shape;362;p56" title="Screenshot 2025-06-14 at 14.46.31.png"/>
          <p:cNvPicPr preferRelativeResize="0"/>
          <p:nvPr/>
        </p:nvPicPr>
        <p:blipFill rotWithShape="1">
          <a:blip r:embed="rId3">
            <a:alphaModFix/>
          </a:blip>
          <a:srcRect b="4870" l="5198" r="5786" t="0"/>
          <a:stretch/>
        </p:blipFill>
        <p:spPr>
          <a:xfrm>
            <a:off x="4860088" y="112300"/>
            <a:ext cx="4060974" cy="2855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56" title="Screenshot 2025-06-16 at 13.18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950" y="3150451"/>
            <a:ext cx="3302350" cy="15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 Policy </a:t>
            </a:r>
            <a:endParaRPr/>
          </a:p>
        </p:txBody>
      </p:sp>
      <p:sp>
        <p:nvSpPr>
          <p:cNvPr id="369" name="Google Shape;369;p57"/>
          <p:cNvSpPr txBox="1"/>
          <p:nvPr>
            <p:ph idx="1" type="body"/>
          </p:nvPr>
        </p:nvSpPr>
        <p:spPr>
          <a:xfrm>
            <a:off x="1972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page explains how user data is handled securely.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Because health data is involved, the design follows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HIPAA rules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Only essential information is collected (like name, contact, and medical details).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data is shared or sold without clear user consent.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 is limited to authorized medical staff only.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❖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Users can review or delete their personal data anytime.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76" name="Google Shape;376;p58" title="Screenshot 2025-06-14 at 21.13.5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Cancel Appointment Feature</a:t>
            </a:r>
            <a:endParaRPr/>
          </a:p>
        </p:txBody>
      </p:sp>
      <p:sp>
        <p:nvSpPr>
          <p:cNvPr id="382" name="Google Shape;382;p59"/>
          <p:cNvSpPr txBox="1"/>
          <p:nvPr>
            <p:ph idx="1" type="body"/>
          </p:nvPr>
        </p:nvSpPr>
        <p:spPr>
          <a:xfrm>
            <a:off x="311700" y="1266325"/>
            <a:ext cx="8520600" cy="36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5B0F00"/>
                </a:solidFill>
                <a:highlight>
                  <a:srgbClr val="FFFFFF"/>
                </a:highlight>
              </a:rPr>
              <a:t>User Story </a:t>
            </a:r>
            <a:endParaRPr b="1" sz="170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5B0F00"/>
                </a:solidFill>
                <a:highlight>
                  <a:srgbClr val="FFFFFF"/>
                </a:highlight>
              </a:rPr>
              <a:t>Description</a:t>
            </a:r>
            <a:endParaRPr b="1" sz="170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B0F00"/>
                </a:solidFill>
                <a:highlight>
                  <a:srgbClr val="FFFFFF"/>
                </a:highlight>
              </a:rPr>
              <a:t>As a patient, I want to cancel a scheduled appointment so that I can free up my time if I am unable to attend.</a:t>
            </a:r>
            <a:endParaRPr sz="105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5B0F00"/>
                </a:solidFill>
                <a:highlight>
                  <a:srgbClr val="FFFFFF"/>
                </a:highlight>
              </a:rPr>
              <a:t>Acceptance Tests</a:t>
            </a:r>
            <a:endParaRPr b="1" sz="170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050"/>
              <a:buFont typeface="Open Sans"/>
              <a:buChar char="●"/>
            </a:pPr>
            <a:r>
              <a:rPr lang="en" sz="1050">
                <a:solidFill>
                  <a:srgbClr val="5B0F00"/>
                </a:solidFill>
                <a:highlight>
                  <a:srgbClr val="FFFFFF"/>
                </a:highlight>
              </a:rPr>
              <a:t>Given a user has an upcoming appointment, when they click "Cancel", then they should see a confirmation popup asking them to confirm the action.</a:t>
            </a:r>
            <a:endParaRPr sz="105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spcBef>
                <a:spcPts val="300"/>
              </a:spcBef>
              <a:spcAft>
                <a:spcPts val="0"/>
              </a:spcAft>
              <a:buClr>
                <a:srgbClr val="5B0F00"/>
              </a:buClr>
              <a:buSzPts val="1050"/>
              <a:buFont typeface="Open Sans"/>
              <a:buChar char="●"/>
            </a:pPr>
            <a:r>
              <a:rPr lang="en" sz="1050">
                <a:solidFill>
                  <a:srgbClr val="5B0F00"/>
                </a:solidFill>
                <a:highlight>
                  <a:srgbClr val="FFFFFF"/>
                </a:highlight>
              </a:rPr>
              <a:t>Given the user confirms the cancellation, when the page is refreshed, then the canceled appointment should no longer appear in the upcoming list.</a:t>
            </a:r>
            <a:endParaRPr sz="1050"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B0F00"/>
              </a:solidFill>
            </a:endParaRPr>
          </a:p>
        </p:txBody>
      </p:sp>
      <p:pic>
        <p:nvPicPr>
          <p:cNvPr id="383" name="Google Shape;383;p59" title="Screenshot 2025-06-16 at 13.40.34.png"/>
          <p:cNvPicPr preferRelativeResize="0"/>
          <p:nvPr/>
        </p:nvPicPr>
        <p:blipFill rotWithShape="1">
          <a:blip r:embed="rId3">
            <a:alphaModFix/>
          </a:blip>
          <a:srcRect b="13088" l="6775" r="38496" t="0"/>
          <a:stretch/>
        </p:blipFill>
        <p:spPr>
          <a:xfrm>
            <a:off x="1603150" y="1352825"/>
            <a:ext cx="3855225" cy="6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Cancel Appointment Feature</a:t>
            </a:r>
            <a:endParaRPr/>
          </a:p>
        </p:txBody>
      </p:sp>
      <p:sp>
        <p:nvSpPr>
          <p:cNvPr id="389" name="Google Shape;389;p60"/>
          <p:cNvSpPr txBox="1"/>
          <p:nvPr>
            <p:ph idx="1" type="body"/>
          </p:nvPr>
        </p:nvSpPr>
        <p:spPr>
          <a:xfrm>
            <a:off x="178100" y="11524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This feature allows patients to cancel their upcoming appointments.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A confirmation popup prevents accidental deletions.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Once canceled, the appointment disappears from the dashboard.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Only the logged-in user can cancel their own appointments.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Appointments are added via the admin panel for testing purposes.</a:t>
            </a:r>
            <a:endParaRPr sz="112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120"/>
          </a:p>
          <a:p>
            <a:pPr indent="-29972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20"/>
              <a:buChar char="●"/>
            </a:pPr>
            <a:r>
              <a:rPr lang="en" sz="1120"/>
              <a:t>All cancellations are protected with CSRF security.</a:t>
            </a:r>
            <a:endParaRPr sz="112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r>
              <a:t/>
            </a:r>
            <a:endParaRPr sz="112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61" title="Screenshot 2025-06-16 at 13.23.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5775" y="0"/>
            <a:ext cx="4017476" cy="220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61" title="Screenshot 2025-06-16 at 13.24.10.png"/>
          <p:cNvPicPr preferRelativeResize="0"/>
          <p:nvPr/>
        </p:nvPicPr>
        <p:blipFill rotWithShape="1">
          <a:blip r:embed="rId4">
            <a:alphaModFix/>
          </a:blip>
          <a:srcRect b="66253" l="6903" r="4593" t="0"/>
          <a:stretch/>
        </p:blipFill>
        <p:spPr>
          <a:xfrm>
            <a:off x="2309337" y="2323150"/>
            <a:ext cx="3120449" cy="654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61" title="Screenshot 2025-06-16 at 13.26.0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9325" y="3091801"/>
            <a:ext cx="3197301" cy="186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</a:t>
            </a:r>
            <a:endParaRPr/>
          </a:p>
        </p:txBody>
      </p:sp>
      <p:sp>
        <p:nvSpPr>
          <p:cNvPr id="281" name="Google Shape;281;p4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Lead - </a:t>
            </a:r>
            <a:r>
              <a:rPr lang="en" sz="1500">
                <a:solidFill>
                  <a:srgbClr val="5B0F00"/>
                </a:solidFill>
              </a:rPr>
              <a:t>Indra Sigicharla and John Gutierrez</a:t>
            </a:r>
            <a:endParaRPr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Requirements Lead - </a:t>
            </a:r>
            <a:r>
              <a:rPr lang="en" sz="1500">
                <a:solidFill>
                  <a:srgbClr val="5B0F00"/>
                </a:solidFill>
              </a:rPr>
              <a:t>Adriel Domingo and </a:t>
            </a:r>
            <a:r>
              <a:rPr lang="en" sz="1500">
                <a:solidFill>
                  <a:srgbClr val="5B0F00"/>
                </a:solidFill>
              </a:rPr>
              <a:t>John Gutierrez</a:t>
            </a:r>
            <a:endParaRPr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Design and Implementation Lead - </a:t>
            </a:r>
            <a:r>
              <a:rPr lang="en" sz="1500">
                <a:solidFill>
                  <a:srgbClr val="5B0F00"/>
                </a:solidFill>
              </a:rPr>
              <a:t>John Gutierrez, Tyler Gonsalves, and Hongcheng Ding</a:t>
            </a:r>
            <a:endParaRPr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QA Lead - </a:t>
            </a:r>
            <a:r>
              <a:rPr lang="en" sz="1500">
                <a:solidFill>
                  <a:srgbClr val="5B0F00"/>
                </a:solidFill>
              </a:rPr>
              <a:t>Mengliang Tan</a:t>
            </a:r>
            <a:r>
              <a:rPr b="1" lang="en" sz="1500">
                <a:solidFill>
                  <a:srgbClr val="5B0F00"/>
                </a:solidFill>
              </a:rPr>
              <a:t> </a:t>
            </a:r>
            <a:r>
              <a:rPr lang="en" sz="1500">
                <a:solidFill>
                  <a:srgbClr val="5B0F00"/>
                </a:solidFill>
              </a:rPr>
              <a:t>and </a:t>
            </a:r>
            <a:r>
              <a:rPr lang="en" sz="1500">
                <a:solidFill>
                  <a:srgbClr val="5B0F00"/>
                </a:solidFill>
              </a:rPr>
              <a:t>John Gutierrez</a:t>
            </a:r>
            <a:endParaRPr b="1"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Configuration Lead </a:t>
            </a:r>
            <a:r>
              <a:rPr lang="en" sz="1500">
                <a:solidFill>
                  <a:srgbClr val="5B0F00"/>
                </a:solidFill>
              </a:rPr>
              <a:t>John Gutierrez, Indra Sigicharla, and Tyler Gonsalves</a:t>
            </a:r>
            <a:endParaRPr b="1" sz="15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Security Lead - </a:t>
            </a:r>
            <a:r>
              <a:rPr lang="en" sz="1500">
                <a:solidFill>
                  <a:srgbClr val="5B0F00"/>
                </a:solidFill>
              </a:rPr>
              <a:t>Uzay Isin Alici and </a:t>
            </a:r>
            <a:r>
              <a:rPr lang="en" sz="1500">
                <a:solidFill>
                  <a:srgbClr val="5B0F00"/>
                </a:solidFill>
              </a:rPr>
              <a:t>John Gutierrez</a:t>
            </a:r>
            <a:endParaRPr sz="1500">
              <a:solidFill>
                <a:srgbClr val="5B0F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2"/>
          <p:cNvSpPr txBox="1"/>
          <p:nvPr>
            <p:ph type="title"/>
          </p:nvPr>
        </p:nvSpPr>
        <p:spPr>
          <a:xfrm>
            <a:off x="1248900" y="1945775"/>
            <a:ext cx="6646200" cy="12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4200">
                <a:solidFill>
                  <a:srgbClr val="CC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BU METCS 673 Team 3 Project: </a:t>
            </a:r>
            <a:r>
              <a:rPr b="1" lang="en" sz="4300">
                <a:solidFill>
                  <a:srgbClr val="CC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MyMedic</a:t>
            </a:r>
            <a:endParaRPr b="1" sz="4300">
              <a:solidFill>
                <a:srgbClr val="CC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CC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Iteration 3</a:t>
            </a:r>
            <a:endParaRPr b="1" sz="3800">
              <a:solidFill>
                <a:srgbClr val="CC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EF6C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Mengliang Tan</a:t>
            </a:r>
            <a:endParaRPr b="1" sz="4000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2800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QA Lead</a:t>
            </a:r>
            <a:endParaRPr b="1" sz="2800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Function Feature</a:t>
            </a:r>
            <a:endParaRPr/>
          </a:p>
        </p:txBody>
      </p:sp>
      <p:sp>
        <p:nvSpPr>
          <p:cNvPr id="407" name="Google Shape;407;p6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660000"/>
                </a:solidFill>
              </a:rPr>
              <a:t>User Story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660000"/>
                </a:solidFill>
              </a:rPr>
              <a:t>Description: 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60000"/>
                </a:solidFill>
              </a:rPr>
              <a:t>As a patient, I want to search my medical records by doctor or prescription, so that I can quickly find relevant medical history and prescriptions when needed.</a:t>
            </a:r>
            <a:endParaRPr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660000"/>
                </a:solidFill>
              </a:rPr>
              <a:t>Acceptance Tests: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500"/>
              <a:buAutoNum type="arabicPeriod"/>
            </a:pPr>
            <a:r>
              <a:rPr lang="en" sz="1500">
                <a:solidFill>
                  <a:srgbClr val="660000"/>
                </a:solidFill>
              </a:rPr>
              <a:t>Given I am logged in and I have medical records, when I type the name of a doctor or a prescription and click “Search”, then a list of matched records including doctor, prescription, date, dosage, and notes will appear.</a:t>
            </a:r>
            <a:endParaRPr sz="1500">
              <a:solidFill>
                <a:srgbClr val="660000"/>
              </a:solidFill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660000"/>
              </a:solidFill>
            </a:endParaRPr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500"/>
              <a:buAutoNum type="arabicPeriod"/>
            </a:pPr>
            <a:r>
              <a:rPr lang="en" sz="1500">
                <a:solidFill>
                  <a:srgbClr val="660000"/>
                </a:solidFill>
              </a:rPr>
              <a:t>Given I enter a keyword that doesn't match any record, then a message saying “No results found” is shown on the page.</a:t>
            </a:r>
            <a:endParaRPr sz="1500">
              <a:solidFill>
                <a:srgbClr val="660000"/>
              </a:solidFill>
            </a:endParaRPr>
          </a:p>
        </p:txBody>
      </p:sp>
      <p:pic>
        <p:nvPicPr>
          <p:cNvPr id="408" name="Google Shape;40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6675" y="1152425"/>
            <a:ext cx="7002749" cy="8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Process</a:t>
            </a:r>
            <a:endParaRPr/>
          </a:p>
        </p:txBody>
      </p:sp>
      <p:sp>
        <p:nvSpPr>
          <p:cNvPr id="414" name="Google Shape;414;p6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Char char="●"/>
            </a:pPr>
            <a:r>
              <a:rPr lang="en" sz="1300">
                <a:solidFill>
                  <a:srgbClr val="5B0F00"/>
                </a:solidFill>
              </a:rPr>
              <a:t>Logged-in patients can access a search bar to filter their medical records</a:t>
            </a:r>
            <a:br>
              <a:rPr lang="en" sz="1300">
                <a:solidFill>
                  <a:srgbClr val="5B0F00"/>
                </a:solidFill>
              </a:rPr>
            </a:br>
            <a:endParaRPr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5B0F00"/>
                </a:solidFill>
              </a:rPr>
              <a:t>A search input field appears at the top of the dashboard labeled </a:t>
            </a:r>
            <a:r>
              <a:rPr b="1" lang="en" sz="1300">
                <a:solidFill>
                  <a:srgbClr val="5B0F00"/>
                </a:solidFill>
              </a:rPr>
              <a:t>"Search Records"</a:t>
            </a:r>
            <a:br>
              <a:rPr b="1" lang="en" sz="1300">
                <a:solidFill>
                  <a:srgbClr val="5B0F00"/>
                </a:solidFill>
              </a:rPr>
            </a:br>
            <a:endParaRPr b="1"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Char char="●"/>
            </a:pPr>
            <a:r>
              <a:rPr lang="en" sz="1300">
                <a:solidFill>
                  <a:srgbClr val="5B0F00"/>
                </a:solidFill>
              </a:rPr>
              <a:t>When the user types a keyword (e.g. doctor or prescription name), a request is sent to the backend</a:t>
            </a:r>
            <a:br>
              <a:rPr lang="en" sz="1300">
                <a:solidFill>
                  <a:srgbClr val="5B0F00"/>
                </a:solidFill>
              </a:rPr>
            </a:br>
            <a:endParaRPr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5B0F00"/>
                </a:solidFill>
              </a:rPr>
              <a:t>If no records match, a message like </a:t>
            </a:r>
            <a:r>
              <a:rPr b="1" lang="en" sz="1300">
                <a:solidFill>
                  <a:srgbClr val="5B0F00"/>
                </a:solidFill>
              </a:rPr>
              <a:t>“No results found”</a:t>
            </a:r>
            <a:r>
              <a:rPr lang="en" sz="1300">
                <a:solidFill>
                  <a:srgbClr val="5B0F00"/>
                </a:solidFill>
              </a:rPr>
              <a:t> is shown</a:t>
            </a:r>
            <a:br>
              <a:rPr lang="en" sz="1300">
                <a:solidFill>
                  <a:srgbClr val="5B0F00"/>
                </a:solidFill>
              </a:rPr>
            </a:br>
            <a:endParaRPr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Char char="●"/>
            </a:pPr>
            <a:r>
              <a:rPr lang="en" sz="1300">
                <a:solidFill>
                  <a:srgbClr val="5B0F00"/>
                </a:solidFill>
              </a:rPr>
              <a:t>If matching records exist, they are displayed dynamically below the search bar</a:t>
            </a:r>
            <a:br>
              <a:rPr lang="en" sz="1300">
                <a:solidFill>
                  <a:srgbClr val="5B0F00"/>
                </a:solidFill>
              </a:rPr>
            </a:br>
            <a:endParaRPr sz="1300">
              <a:solidFill>
                <a:srgbClr val="5B0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300"/>
              <a:buChar char="●"/>
            </a:pPr>
            <a:r>
              <a:rPr lang="en" sz="1300">
                <a:solidFill>
                  <a:srgbClr val="5B0F00"/>
                </a:solidFill>
              </a:rPr>
              <a:t>Each result shows doctor name, prescription, dosage, date, and notes</a:t>
            </a:r>
            <a:endParaRPr sz="1300"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Searched by Doctor’s name</a:t>
            </a:r>
            <a:endParaRPr/>
          </a:p>
        </p:txBody>
      </p:sp>
      <p:sp>
        <p:nvSpPr>
          <p:cNvPr id="420" name="Google Shape;420;p6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21" name="Google Shape;42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725" y="1152425"/>
            <a:ext cx="6593603" cy="347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Searched by </a:t>
            </a:r>
            <a:r>
              <a:rPr lang="en"/>
              <a:t>Prescription</a:t>
            </a:r>
            <a:r>
              <a:rPr lang="en"/>
              <a:t> name</a:t>
            </a:r>
            <a:endParaRPr/>
          </a:p>
        </p:txBody>
      </p:sp>
      <p:sp>
        <p:nvSpPr>
          <p:cNvPr id="427" name="Google Shape;427;p6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28" name="Google Shape;42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6650" y="1266325"/>
            <a:ext cx="6761851" cy="356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matching results</a:t>
            </a:r>
            <a:endParaRPr/>
          </a:p>
        </p:txBody>
      </p:sp>
      <p:sp>
        <p:nvSpPr>
          <p:cNvPr id="434" name="Google Shape;434;p6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35" name="Google Shape;435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6575" y="1344725"/>
            <a:ext cx="6268713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8"/>
          <p:cNvSpPr txBox="1"/>
          <p:nvPr>
            <p:ph type="title"/>
          </p:nvPr>
        </p:nvSpPr>
        <p:spPr>
          <a:xfrm>
            <a:off x="286350" y="57025"/>
            <a:ext cx="8571300" cy="23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EF6C00"/>
                </a:solidFill>
              </a:rPr>
              <a:t>BU METCS 673 </a:t>
            </a:r>
            <a:endParaRPr sz="2800">
              <a:solidFill>
                <a:srgbClr val="EF6C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EF6C00"/>
                </a:solidFill>
              </a:rPr>
              <a:t>Team 3 Project: MyMedic</a:t>
            </a:r>
            <a:endParaRPr sz="2800">
              <a:solidFill>
                <a:srgbClr val="EF6C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EF6C00"/>
                </a:solidFill>
              </a:rPr>
              <a:t>Iteration 3</a:t>
            </a:r>
            <a:endParaRPr sz="2800">
              <a:solidFill>
                <a:srgbClr val="EF6C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EF6C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EF6C00"/>
                </a:solidFill>
              </a:rPr>
              <a:t>John Gutierrez</a:t>
            </a:r>
            <a:endParaRPr/>
          </a:p>
        </p:txBody>
      </p:sp>
      <p:pic>
        <p:nvPicPr>
          <p:cNvPr id="441" name="Google Shape;44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56275"/>
            <a:ext cx="8839199" cy="1502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9"/>
          <p:cNvSpPr txBox="1"/>
          <p:nvPr>
            <p:ph type="title"/>
          </p:nvPr>
        </p:nvSpPr>
        <p:spPr>
          <a:xfrm>
            <a:off x="311700" y="3688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</p:txBody>
      </p:sp>
      <p:sp>
        <p:nvSpPr>
          <p:cNvPr id="447" name="Google Shape;447;p69"/>
          <p:cNvSpPr txBox="1"/>
          <p:nvPr>
            <p:ph idx="1" type="body"/>
          </p:nvPr>
        </p:nvSpPr>
        <p:spPr>
          <a:xfrm>
            <a:off x="412850" y="954125"/>
            <a:ext cx="8419500" cy="40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5B0F00"/>
                </a:solidFill>
              </a:rPr>
              <a:t>User Story</a:t>
            </a:r>
            <a:endParaRPr b="1" sz="15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B0F00"/>
                </a:solidFill>
              </a:rPr>
              <a:t>Description:</a:t>
            </a:r>
            <a:endParaRPr b="1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B0F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As a </a:t>
            </a:r>
            <a:r>
              <a:rPr b="1" lang="en">
                <a:solidFill>
                  <a:srgbClr val="5B0F00"/>
                </a:solidFill>
                <a:highlight>
                  <a:srgbClr val="FFFFFF"/>
                </a:highlight>
              </a:rPr>
              <a:t>patient</a:t>
            </a: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, I want to </a:t>
            </a:r>
            <a:r>
              <a:rPr b="1" lang="en">
                <a:solidFill>
                  <a:srgbClr val="5B0F00"/>
                </a:solidFill>
                <a:highlight>
                  <a:srgbClr val="FFFFFF"/>
                </a:highlight>
              </a:rPr>
              <a:t>download my complete medical history as a PDF</a:t>
            </a: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, so that </a:t>
            </a:r>
            <a:r>
              <a:rPr b="1" lang="en">
                <a:solidFill>
                  <a:srgbClr val="5B0F00"/>
                </a:solidFill>
                <a:highlight>
                  <a:srgbClr val="FFFFFF"/>
                </a:highlight>
              </a:rPr>
              <a:t>I can share it with a new provider or hospital</a:t>
            </a: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B0F00"/>
                </a:solidFill>
              </a:rPr>
              <a:t>Acceptance Tests</a:t>
            </a:r>
            <a:r>
              <a:rPr b="1" lang="en">
                <a:solidFill>
                  <a:srgbClr val="5B0F00"/>
                </a:solidFill>
              </a:rPr>
              <a:t>:</a:t>
            </a:r>
            <a:endParaRPr b="1">
              <a:solidFill>
                <a:srgbClr val="5B0F00"/>
              </a:solidFill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Given I am logged in and I have medical records stored, and the “Download PDF” button is available, when I click the “Download PDF” button, then a preview page is displayed showing a formatted view of my complete medical history, and a “Confirm &amp; Download” button is visible.</a:t>
            </a:r>
            <a:endParaRPr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  <a:highlight>
                  <a:srgbClr val="FFFFFF"/>
                </a:highlight>
              </a:rPr>
              <a:t>Given I am logged in but have no medical records stored, when I click the “Download PDF” button, then I am shown a message saying “No records available to export” and no preview or download options are shown.</a:t>
            </a:r>
            <a:endParaRPr>
              <a:solidFill>
                <a:srgbClr val="5B0F00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rgbClr val="660000"/>
              </a:solidFill>
            </a:endParaRPr>
          </a:p>
        </p:txBody>
      </p:sp>
      <p:pic>
        <p:nvPicPr>
          <p:cNvPr id="448" name="Google Shape;448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100" y="1152425"/>
            <a:ext cx="5662225" cy="65862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70"/>
          <p:cNvSpPr txBox="1"/>
          <p:nvPr>
            <p:ph idx="1" type="body"/>
          </p:nvPr>
        </p:nvSpPr>
        <p:spPr>
          <a:xfrm>
            <a:off x="464100" y="1266175"/>
            <a:ext cx="8209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5B0F00"/>
                </a:solidFill>
              </a:rPr>
              <a:t>Download Medical Records Feature Process Flow:</a:t>
            </a:r>
            <a:endParaRPr b="1" sz="1600"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Logged-in patients can securely access and download their medical records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A "View Records" link in the dashboard redirects users to a protected records page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If no records are available, a message like “No medical records found” is displayed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If records are available, patients can preview and download them as a PDF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The PDF includes patient name and download date for traceability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5B0F00"/>
                </a:solidFill>
              </a:rPr>
              <a:t>Access is HIPAA-compliant, protected by authentication and session management</a:t>
            </a:r>
            <a:endParaRPr>
              <a:solidFill>
                <a:srgbClr val="5B0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</p:txBody>
      </p:sp>
      <p:pic>
        <p:nvPicPr>
          <p:cNvPr id="460" name="Google Shape;460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6150" y="1202175"/>
            <a:ext cx="2293682" cy="368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875" y="2015550"/>
            <a:ext cx="5150774" cy="2823415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71"/>
          <p:cNvSpPr txBox="1"/>
          <p:nvPr/>
        </p:nvSpPr>
        <p:spPr>
          <a:xfrm>
            <a:off x="435650" y="1152425"/>
            <a:ext cx="400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rgbClr val="660000"/>
                </a:solidFill>
                <a:latin typeface="Open Sans"/>
                <a:ea typeface="Open Sans"/>
                <a:cs typeface="Open Sans"/>
                <a:sym typeface="Open Sans"/>
              </a:rPr>
              <a:t>Medical Records page view.</a:t>
            </a:r>
            <a:endParaRPr sz="15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3" name="Google Shape;463;p71"/>
          <p:cNvSpPr txBox="1"/>
          <p:nvPr/>
        </p:nvSpPr>
        <p:spPr>
          <a:xfrm>
            <a:off x="435650" y="1507800"/>
            <a:ext cx="457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rgbClr val="660000"/>
                </a:solidFill>
                <a:latin typeface="Open Sans"/>
                <a:ea typeface="Open Sans"/>
                <a:cs typeface="Open Sans"/>
                <a:sym typeface="Open Sans"/>
              </a:rPr>
              <a:t>Preview PDF, Confirm &amp; Download </a:t>
            </a:r>
            <a:endParaRPr sz="19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4" name="Google Shape;464;p71"/>
          <p:cNvSpPr/>
          <p:nvPr/>
        </p:nvSpPr>
        <p:spPr>
          <a:xfrm>
            <a:off x="54075" y="1297050"/>
            <a:ext cx="444600" cy="9351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5" name="Google Shape;465;p71"/>
          <p:cNvSpPr/>
          <p:nvPr/>
        </p:nvSpPr>
        <p:spPr>
          <a:xfrm>
            <a:off x="4210600" y="1571100"/>
            <a:ext cx="1748700" cy="18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MyMedic Concept</a:t>
            </a:r>
            <a:endParaRPr/>
          </a:p>
        </p:txBody>
      </p:sp>
      <p:sp>
        <p:nvSpPr>
          <p:cNvPr id="287" name="Google Shape;287;p45"/>
          <p:cNvSpPr txBox="1"/>
          <p:nvPr>
            <p:ph idx="2" type="body"/>
          </p:nvPr>
        </p:nvSpPr>
        <p:spPr>
          <a:xfrm>
            <a:off x="4832400" y="1061350"/>
            <a:ext cx="3999900" cy="3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5B0F00"/>
                </a:solidFill>
              </a:rPr>
              <a:t>Purpose</a:t>
            </a:r>
            <a:endParaRPr b="1" sz="12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Char char="❖"/>
            </a:pPr>
            <a:r>
              <a:rPr lang="en" sz="1100">
                <a:solidFill>
                  <a:srgbClr val="5B0F00"/>
                </a:solidFill>
              </a:rPr>
              <a:t>Personal medical system designed to empower patients by giving them secure and convenient access to their complete medical history with just one click.</a:t>
            </a:r>
            <a:br>
              <a:rPr lang="en" sz="1100">
                <a:solidFill>
                  <a:srgbClr val="5B0F00"/>
                </a:solidFill>
              </a:rPr>
            </a:br>
            <a:endParaRPr sz="11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Char char="❖"/>
            </a:pPr>
            <a:r>
              <a:rPr lang="en" sz="1100">
                <a:solidFill>
                  <a:srgbClr val="5B0F00"/>
                </a:solidFill>
              </a:rPr>
              <a:t>Offers centralized patient-controlled health records, efficient care coordination, patient convenience.</a:t>
            </a:r>
            <a:endParaRPr sz="11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5B0F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5B0F00"/>
                </a:solidFill>
              </a:rPr>
              <a:t>Potential Users:</a:t>
            </a:r>
            <a:endParaRPr sz="12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Font typeface="Arial"/>
              <a:buChar char="❖"/>
            </a:pPr>
            <a:r>
              <a:rPr b="1" lang="en" sz="1100">
                <a:solidFill>
                  <a:srgbClr val="5B0F00"/>
                </a:solidFill>
              </a:rPr>
              <a:t>Patients</a:t>
            </a:r>
            <a:r>
              <a:rPr lang="en" sz="1100">
                <a:solidFill>
                  <a:srgbClr val="5B0F00"/>
                </a:solidFill>
              </a:rPr>
              <a:t> - individuals managing their own or a  family member’s health records.</a:t>
            </a:r>
            <a:endParaRPr sz="11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Font typeface="Arial"/>
              <a:buChar char="❖"/>
            </a:pPr>
            <a:r>
              <a:rPr b="1" lang="en" sz="1100">
                <a:solidFill>
                  <a:srgbClr val="5B0F00"/>
                </a:solidFill>
              </a:rPr>
              <a:t>Healthcare providers </a:t>
            </a:r>
            <a:r>
              <a:rPr lang="en" sz="1100">
                <a:solidFill>
                  <a:srgbClr val="5B0F00"/>
                </a:solidFill>
              </a:rPr>
              <a:t>- clinics, hospitals, providers, insurance companies who need patient history.</a:t>
            </a:r>
            <a:endParaRPr sz="1100">
              <a:solidFill>
                <a:srgbClr val="5B0F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100"/>
              <a:buFont typeface="Arial"/>
              <a:buChar char="❖"/>
            </a:pPr>
            <a:r>
              <a:rPr b="1" lang="en" sz="1100">
                <a:solidFill>
                  <a:srgbClr val="5B0F00"/>
                </a:solidFill>
              </a:rPr>
              <a:t>Pharmacies </a:t>
            </a:r>
            <a:r>
              <a:rPr lang="en" sz="1100">
                <a:solidFill>
                  <a:srgbClr val="5B0F00"/>
                </a:solidFill>
              </a:rPr>
              <a:t>- for prescription tracking.</a:t>
            </a:r>
            <a:endParaRPr sz="1100">
              <a:solidFill>
                <a:srgbClr val="5B0F00"/>
              </a:solidFill>
            </a:endParaRPr>
          </a:p>
        </p:txBody>
      </p:sp>
      <p:pic>
        <p:nvPicPr>
          <p:cNvPr id="288" name="Google Shape;28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300" y="2975200"/>
            <a:ext cx="3275776" cy="171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8513" y="1152425"/>
            <a:ext cx="3233352" cy="16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</p:txBody>
      </p:sp>
      <p:sp>
        <p:nvSpPr>
          <p:cNvPr id="471" name="Google Shape;471;p72"/>
          <p:cNvSpPr txBox="1"/>
          <p:nvPr>
            <p:ph idx="1" type="body"/>
          </p:nvPr>
        </p:nvSpPr>
        <p:spPr>
          <a:xfrm>
            <a:off x="311700" y="1446200"/>
            <a:ext cx="8520600" cy="305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5B0F00"/>
                </a:solidFill>
              </a:rPr>
              <a:t>Testing: Download Medical Records</a:t>
            </a:r>
            <a:endParaRPr b="1" sz="1600">
              <a:solidFill>
                <a:srgbClr val="5B0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test_pdf_preview_with_records: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Confirms page loads with user records</a:t>
            </a:r>
            <a:br>
              <a:rPr lang="en" sz="1400">
                <a:solidFill>
                  <a:srgbClr val="660000"/>
                </a:solidFill>
              </a:rPr>
            </a:br>
            <a:endParaRPr sz="14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test_pdf_preview_without_records: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Validates graceful handling when no records exist</a:t>
            </a:r>
            <a:br>
              <a:rPr lang="en" sz="1400">
                <a:solidFill>
                  <a:srgbClr val="660000"/>
                </a:solidFill>
              </a:rPr>
            </a:br>
            <a:endParaRPr sz="14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test_pdf_download_endpoint: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Simulates secure PDF download request</a:t>
            </a:r>
            <a:br>
              <a:rPr lang="en" sz="1400">
                <a:solidFill>
                  <a:srgbClr val="660000"/>
                </a:solidFill>
              </a:rPr>
            </a:br>
            <a:endParaRPr sz="14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test_medical_records_requires_login: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Ensures unauthenticated access redirects to login</a:t>
            </a:r>
            <a:br>
              <a:rPr lang="en" sz="1400">
                <a:solidFill>
                  <a:srgbClr val="660000"/>
                </a:solidFill>
              </a:rPr>
            </a:br>
            <a:endParaRPr sz="1400">
              <a:solidFill>
                <a:srgbClr val="66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400"/>
              <a:buFont typeface="Open Sans"/>
              <a:buChar char="●"/>
            </a:pPr>
            <a:r>
              <a:rPr lang="en" sz="1400">
                <a:solidFill>
                  <a:schemeClr val="accent5"/>
                </a:solidFill>
              </a:rPr>
              <a:t>test_medical_records_authenticated_access:</a:t>
            </a:r>
            <a:r>
              <a:rPr lang="en" sz="1400">
                <a:solidFill>
                  <a:srgbClr val="660000"/>
                </a:solidFill>
              </a:rPr>
              <a:t> </a:t>
            </a:r>
            <a:r>
              <a:rPr lang="en" sz="1400">
                <a:solidFill>
                  <a:srgbClr val="5B0F00"/>
                </a:solidFill>
              </a:rPr>
              <a:t>Confirms template rendering for authorized users</a:t>
            </a:r>
            <a:endParaRPr sz="1400">
              <a:solidFill>
                <a:srgbClr val="5B0F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6600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Medical Records PDF Feature</a:t>
            </a:r>
            <a:endParaRPr/>
          </a:p>
        </p:txBody>
      </p:sp>
      <p:sp>
        <p:nvSpPr>
          <p:cNvPr id="477" name="Google Shape;477;p73"/>
          <p:cNvSpPr txBox="1"/>
          <p:nvPr>
            <p:ph idx="1" type="body"/>
          </p:nvPr>
        </p:nvSpPr>
        <p:spPr>
          <a:xfrm>
            <a:off x="311700" y="1266175"/>
            <a:ext cx="8520600" cy="3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5B0F00"/>
                </a:solidFill>
              </a:rPr>
              <a:t>Testing: Download Medical Records Results</a:t>
            </a:r>
            <a:endParaRPr b="1" sz="1600">
              <a:solidFill>
                <a:srgbClr val="5B0F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</a:rPr>
              <a:t>5/5 tests passed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</a:rPr>
              <a:t>100% pass rate</a:t>
            </a:r>
            <a:br>
              <a:rPr lang="en">
                <a:solidFill>
                  <a:srgbClr val="5B0F00"/>
                </a:solidFill>
              </a:rPr>
            </a:b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●"/>
            </a:pPr>
            <a:r>
              <a:rPr lang="en">
                <a:solidFill>
                  <a:srgbClr val="5B0F00"/>
                </a:solidFill>
              </a:rPr>
              <a:t>Security, authentication, and rendering verified</a:t>
            </a:r>
            <a:endParaRPr sz="1500">
              <a:solidFill>
                <a:srgbClr val="5B0F00"/>
              </a:solidFill>
            </a:endParaRPr>
          </a:p>
        </p:txBody>
      </p:sp>
      <p:pic>
        <p:nvPicPr>
          <p:cNvPr id="478" name="Google Shape;47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925" y="3120150"/>
            <a:ext cx="7768050" cy="146907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340"/>
              <a:t>Iteration 3 - My Medic App</a:t>
            </a:r>
            <a:endParaRPr sz="5340"/>
          </a:p>
        </p:txBody>
      </p:sp>
      <p:sp>
        <p:nvSpPr>
          <p:cNvPr id="484" name="Google Shape;484;p74"/>
          <p:cNvSpPr txBox="1"/>
          <p:nvPr>
            <p:ph idx="1" type="body"/>
          </p:nvPr>
        </p:nvSpPr>
        <p:spPr>
          <a:xfrm>
            <a:off x="311700" y="2181825"/>
            <a:ext cx="3666300" cy="23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Adriel Domingo</a:t>
            </a:r>
            <a:endParaRPr b="1" sz="3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Requirements Lead</a:t>
            </a:r>
            <a:endParaRPr sz="21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Team 3</a:t>
            </a:r>
            <a:endParaRPr sz="1800"/>
          </a:p>
        </p:txBody>
      </p:sp>
      <p:sp>
        <p:nvSpPr>
          <p:cNvPr id="485" name="Google Shape;485;p74"/>
          <p:cNvSpPr txBox="1"/>
          <p:nvPr>
            <p:ph idx="1" type="body"/>
          </p:nvPr>
        </p:nvSpPr>
        <p:spPr>
          <a:xfrm>
            <a:off x="4282850" y="2181825"/>
            <a:ext cx="4621500" cy="23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Topics:</a:t>
            </a:r>
            <a:endParaRPr b="1" sz="20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View appointments feature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Future updates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Testing</a:t>
            </a:r>
            <a:endParaRPr sz="16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5"/>
          <p:cNvSpPr txBox="1"/>
          <p:nvPr>
            <p:ph type="title"/>
          </p:nvPr>
        </p:nvSpPr>
        <p:spPr>
          <a:xfrm>
            <a:off x="311700" y="3688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Feature</a:t>
            </a:r>
            <a:endParaRPr/>
          </a:p>
        </p:txBody>
      </p:sp>
      <p:sp>
        <p:nvSpPr>
          <p:cNvPr id="491" name="Google Shape;491;p75"/>
          <p:cNvSpPr txBox="1"/>
          <p:nvPr>
            <p:ph idx="1" type="body"/>
          </p:nvPr>
        </p:nvSpPr>
        <p:spPr>
          <a:xfrm>
            <a:off x="412850" y="954125"/>
            <a:ext cx="8419500" cy="40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660000"/>
                </a:solidFill>
              </a:rPr>
              <a:t>User Story: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0000"/>
                </a:solidFill>
              </a:rPr>
              <a:t>Description:</a:t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As a </a:t>
            </a:r>
            <a:r>
              <a:rPr b="1" lang="en">
                <a:solidFill>
                  <a:srgbClr val="660000"/>
                </a:solidFill>
              </a:rPr>
              <a:t>patient</a:t>
            </a:r>
            <a:r>
              <a:rPr lang="en">
                <a:solidFill>
                  <a:srgbClr val="660000"/>
                </a:solidFill>
              </a:rPr>
              <a:t>, I want to </a:t>
            </a:r>
            <a:r>
              <a:rPr b="1" lang="en">
                <a:solidFill>
                  <a:srgbClr val="660000"/>
                </a:solidFill>
              </a:rPr>
              <a:t>view a list of my upcoming appointments</a:t>
            </a:r>
            <a:r>
              <a:rPr lang="en">
                <a:solidFill>
                  <a:srgbClr val="660000"/>
                </a:solidFill>
              </a:rPr>
              <a:t> so that </a:t>
            </a:r>
            <a:r>
              <a:rPr b="1" lang="en">
                <a:solidFill>
                  <a:srgbClr val="660000"/>
                </a:solidFill>
              </a:rPr>
              <a:t>I can stay informed about my medical schedule.</a:t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0000"/>
                </a:solidFill>
              </a:rPr>
              <a:t>Acceptance Tests:</a:t>
            </a:r>
            <a:endParaRPr b="1">
              <a:solidFill>
                <a:srgbClr val="6600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Given the user is logged in, when they navigate to “My Appointments”, then all upcoming appointments should be displayed.</a:t>
            </a:r>
            <a:endParaRPr>
              <a:solidFill>
                <a:srgbClr val="660000"/>
              </a:solidFill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0000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rgbClr val="660000"/>
              </a:buClr>
              <a:buSzPts val="1400"/>
              <a:buChar char="●"/>
            </a:pPr>
            <a:r>
              <a:rPr lang="en">
                <a:solidFill>
                  <a:srgbClr val="660000"/>
                </a:solidFill>
              </a:rPr>
              <a:t>Given an appointment was canceled, when the user views their appointments list again, then the canceled appointment should not appear.</a:t>
            </a:r>
            <a:endParaRPr>
              <a:solidFill>
                <a:srgbClr val="660000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rgbClr val="660000"/>
              </a:solidFill>
            </a:endParaRPr>
          </a:p>
        </p:txBody>
      </p:sp>
      <p:pic>
        <p:nvPicPr>
          <p:cNvPr id="492" name="Google Shape;492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7550" y="1216025"/>
            <a:ext cx="5826500" cy="7074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7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Feature</a:t>
            </a:r>
            <a:endParaRPr/>
          </a:p>
        </p:txBody>
      </p:sp>
      <p:sp>
        <p:nvSpPr>
          <p:cNvPr id="498" name="Google Shape;498;p76"/>
          <p:cNvSpPr txBox="1"/>
          <p:nvPr>
            <p:ph idx="1" type="body"/>
          </p:nvPr>
        </p:nvSpPr>
        <p:spPr>
          <a:xfrm>
            <a:off x="311700" y="1278025"/>
            <a:ext cx="8644800" cy="32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Logged in patients can view their upcoming appointments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Clicking on the link will take the user to the “view appointments page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there are no upcoming appointments, “No appointments scheduled” is displayed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If there are upcoming appointments, they will all be listed in the table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Feature</a:t>
            </a:r>
            <a:endParaRPr/>
          </a:p>
        </p:txBody>
      </p:sp>
      <p:pic>
        <p:nvPicPr>
          <p:cNvPr id="504" name="Google Shape;50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550" y="91200"/>
            <a:ext cx="2293074" cy="1213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04825"/>
            <a:ext cx="5263476" cy="16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019475"/>
            <a:ext cx="6457677" cy="1971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77"/>
          <p:cNvPicPr preferRelativeResize="0"/>
          <p:nvPr/>
        </p:nvPicPr>
        <p:blipFill rotWithShape="1">
          <a:blip r:embed="rId6">
            <a:alphaModFix/>
          </a:blip>
          <a:srcRect b="8421" l="2810" r="4724" t="2459"/>
          <a:stretch/>
        </p:blipFill>
        <p:spPr>
          <a:xfrm>
            <a:off x="5797675" y="1357300"/>
            <a:ext cx="3250943" cy="16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7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64802" y="3127450"/>
            <a:ext cx="1674584" cy="18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- future updates</a:t>
            </a:r>
            <a:endParaRPr/>
          </a:p>
        </p:txBody>
      </p:sp>
      <p:sp>
        <p:nvSpPr>
          <p:cNvPr id="514" name="Google Shape;514;p7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 in progress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number of appointments is </a:t>
            </a:r>
            <a:r>
              <a:rPr lang="en"/>
              <a:t>hard coded</a:t>
            </a:r>
            <a:r>
              <a:rPr lang="en"/>
              <a:t> as “3”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Ideally the front end should be able to count the number of upcoming appointments and update the number on the dashboard accordingly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enhance user-friendliness and readability, the database should convert the Patient ID and Doctor ID values to string names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Doctor view, where they have enhanced permissions for editing the appointment information. 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9"/>
          <p:cNvSpPr txBox="1"/>
          <p:nvPr>
            <p:ph type="title"/>
          </p:nvPr>
        </p:nvSpPr>
        <p:spPr>
          <a:xfrm>
            <a:off x="311700" y="1935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Appointments - Testing</a:t>
            </a:r>
            <a:endParaRPr/>
          </a:p>
        </p:txBody>
      </p:sp>
      <p:pic>
        <p:nvPicPr>
          <p:cNvPr id="520" name="Google Shape;520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663" y="4023050"/>
            <a:ext cx="7944666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650" y="865925"/>
            <a:ext cx="3664526" cy="244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8601" y="900975"/>
            <a:ext cx="4594992" cy="2449251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79"/>
          <p:cNvSpPr txBox="1"/>
          <p:nvPr>
            <p:ph idx="1" type="body"/>
          </p:nvPr>
        </p:nvSpPr>
        <p:spPr>
          <a:xfrm>
            <a:off x="311700" y="3392150"/>
            <a:ext cx="85206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/>
              <a:t>Running the command</a:t>
            </a:r>
            <a:r>
              <a:rPr lang="en" sz="1700"/>
              <a:t> </a:t>
            </a:r>
            <a:r>
              <a:rPr b="1" lang="en" sz="1150">
                <a:solidFill>
                  <a:srgbClr val="000000"/>
                </a:solidFill>
              </a:rPr>
              <a:t>docker run --rm -v "$PWD:/appointments" -w /appointments mymedic pytest -v tests/ </a:t>
            </a:r>
            <a:r>
              <a:rPr lang="en" sz="1500"/>
              <a:t>produces the following output: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Risks</a:t>
            </a:r>
            <a:endParaRPr/>
          </a:p>
        </p:txBody>
      </p:sp>
      <p:sp>
        <p:nvSpPr>
          <p:cNvPr id="295" name="Google Shape;295;p46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❖"/>
            </a:pPr>
            <a:r>
              <a:rPr lang="en">
                <a:solidFill>
                  <a:srgbClr val="5B0F00"/>
                </a:solidFill>
              </a:rPr>
              <a:t>26 Risks Identified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Personel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Communication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Requirements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Management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Technology Stack Proficiency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Design and Implementation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Testing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Integration and Deployment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lang="en">
                <a:solidFill>
                  <a:srgbClr val="5B0F00"/>
                </a:solidFill>
              </a:rPr>
              <a:t>Security</a:t>
            </a: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❖"/>
            </a:pPr>
            <a:r>
              <a:rPr lang="en">
                <a:solidFill>
                  <a:srgbClr val="5B0F00"/>
                </a:solidFill>
              </a:rPr>
              <a:t>2 already closed</a:t>
            </a:r>
            <a:endParaRPr>
              <a:solidFill>
                <a:srgbClr val="5B0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❖"/>
            </a:pPr>
            <a:r>
              <a:rPr lang="en">
                <a:solidFill>
                  <a:srgbClr val="5B0F00"/>
                </a:solidFill>
              </a:rPr>
              <a:t>2 remain high priority</a:t>
            </a:r>
            <a:endParaRPr>
              <a:solidFill>
                <a:srgbClr val="5B0F00"/>
              </a:solidFill>
            </a:endParaRPr>
          </a:p>
        </p:txBody>
      </p:sp>
      <p:sp>
        <p:nvSpPr>
          <p:cNvPr id="296" name="Google Shape;296;p46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400"/>
              <a:buChar char="❖"/>
            </a:pPr>
            <a:r>
              <a:rPr lang="en">
                <a:solidFill>
                  <a:srgbClr val="5B0F00"/>
                </a:solidFill>
              </a:rPr>
              <a:t>Recently mitigated risk: Jira and GitHub integration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b="1" lang="en">
                <a:solidFill>
                  <a:srgbClr val="5B0F00"/>
                </a:solidFill>
              </a:rPr>
              <a:t>Issue:</a:t>
            </a:r>
            <a:r>
              <a:rPr lang="en">
                <a:solidFill>
                  <a:srgbClr val="5B0F00"/>
                </a:solidFill>
              </a:rPr>
              <a:t> API failure integrating Jira and GitHub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b="1" lang="en">
                <a:solidFill>
                  <a:srgbClr val="5B0F00"/>
                </a:solidFill>
              </a:rPr>
              <a:t>Effect:</a:t>
            </a:r>
            <a:r>
              <a:rPr lang="en">
                <a:solidFill>
                  <a:srgbClr val="5B0F00"/>
                </a:solidFill>
              </a:rPr>
              <a:t> double the amount of work to manually synchronize two issue repositories</a:t>
            </a:r>
            <a:endParaRPr>
              <a:solidFill>
                <a:srgbClr val="5B0F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➢"/>
            </a:pPr>
            <a:r>
              <a:rPr b="1" lang="en">
                <a:solidFill>
                  <a:srgbClr val="5B0F00"/>
                </a:solidFill>
              </a:rPr>
              <a:t>Action Taken: </a:t>
            </a:r>
            <a:r>
              <a:rPr lang="en">
                <a:solidFill>
                  <a:srgbClr val="5B0F00"/>
                </a:solidFill>
              </a:rPr>
              <a:t>Migrate Jira issues to GitHub and begin using GitHub projects</a:t>
            </a:r>
            <a:endParaRPr>
              <a:solidFill>
                <a:srgbClr val="5B0F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and Registration</a:t>
            </a:r>
            <a:endParaRPr/>
          </a:p>
        </p:txBody>
      </p:sp>
      <p:sp>
        <p:nvSpPr>
          <p:cNvPr id="302" name="Google Shape;302;p47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7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 txBox="1"/>
          <p:nvPr>
            <p:ph type="title"/>
          </p:nvPr>
        </p:nvSpPr>
        <p:spPr>
          <a:xfrm>
            <a:off x="311700" y="279825"/>
            <a:ext cx="8520600" cy="48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BU METCS 673 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Team 3 Project: MyMedic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50"/>
              <a:t>Iteration 3</a:t>
            </a:r>
            <a:endParaRPr sz="27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61"/>
              <a:t>Hongcheng Ding</a:t>
            </a:r>
            <a:endParaRPr sz="386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861"/>
              <a:t>Design/Implementation Lead</a:t>
            </a:r>
            <a:endParaRPr b="0" sz="386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61"/>
              <a:t>Topic: </a:t>
            </a:r>
            <a:endParaRPr sz="386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861"/>
              <a:t>requirement analysis</a:t>
            </a:r>
            <a:endParaRPr b="0" sz="386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861"/>
              <a:t>reset passwords feature</a:t>
            </a:r>
            <a:endParaRPr b="0" sz="386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6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61"/>
              <a:t>R</a:t>
            </a:r>
            <a:r>
              <a:rPr lang="en" sz="3861"/>
              <a:t>equirement analysis</a:t>
            </a:r>
            <a:endParaRPr/>
          </a:p>
        </p:txBody>
      </p:sp>
      <p:sp>
        <p:nvSpPr>
          <p:cNvPr id="314" name="Google Shape;314;p49"/>
          <p:cNvSpPr txBox="1"/>
          <p:nvPr>
            <p:ph idx="2" type="body"/>
          </p:nvPr>
        </p:nvSpPr>
        <p:spPr>
          <a:xfrm>
            <a:off x="4256550" y="115242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Functional Requirements: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Register / Login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View / Edit Personal Info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Reset Password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Manage Appointments (Admin)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View Health Records (Admin)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Receive Notifications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Char char="●"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Manage Children Records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highlight>
                  <a:schemeClr val="lt1"/>
                </a:highlight>
              </a:rPr>
              <a:t>User Stories…</a:t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F2328"/>
              </a:solidFill>
              <a:highlight>
                <a:schemeClr val="lt1"/>
              </a:highlight>
            </a:endParaRPr>
          </a:p>
        </p:txBody>
      </p:sp>
      <p:pic>
        <p:nvPicPr>
          <p:cNvPr id="315" name="Google Shape;31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03550"/>
            <a:ext cx="3686275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Reset Password feature</a:t>
            </a:r>
            <a:endParaRPr/>
          </a:p>
        </p:txBody>
      </p:sp>
      <p:sp>
        <p:nvSpPr>
          <p:cNvPr id="321" name="Google Shape;321;p50"/>
          <p:cNvSpPr txBox="1"/>
          <p:nvPr>
            <p:ph idx="1" type="body"/>
          </p:nvPr>
        </p:nvSpPr>
        <p:spPr>
          <a:xfrm>
            <a:off x="311700" y="1266175"/>
            <a:ext cx="8205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Users can securely reset passwords through email verification</a:t>
            </a:r>
            <a:endParaRPr sz="1757">
              <a:solidFill>
                <a:srgbClr val="660000"/>
              </a:solidFill>
            </a:endParaRPr>
          </a:p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User requests generate a unique, time-sensitive reset link.</a:t>
            </a:r>
            <a:endParaRPr sz="1757">
              <a:solidFill>
                <a:srgbClr val="660000"/>
              </a:solidFill>
            </a:endParaRPr>
          </a:p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Reset link sent directly to the user's registered email.</a:t>
            </a:r>
            <a:endParaRPr sz="1757">
              <a:solidFill>
                <a:srgbClr val="660000"/>
              </a:solidFill>
            </a:endParaRPr>
          </a:p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Secure form provided via link for entering a new password.</a:t>
            </a:r>
            <a:endParaRPr sz="1757">
              <a:solidFill>
                <a:srgbClr val="660000"/>
              </a:solidFill>
            </a:endParaRPr>
          </a:p>
          <a:p>
            <a:pPr indent="-34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757"/>
              <a:buChar char="●"/>
            </a:pPr>
            <a:r>
              <a:rPr lang="en" sz="1757">
                <a:solidFill>
                  <a:srgbClr val="660000"/>
                </a:solidFill>
              </a:rPr>
              <a:t>Enhances security by validating user identity through email.</a:t>
            </a:r>
            <a:endParaRPr sz="1757">
              <a:solidFill>
                <a:srgbClr val="66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7">
              <a:solidFill>
                <a:srgbClr val="66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Reset Password feature</a:t>
            </a:r>
            <a:endParaRPr/>
          </a:p>
        </p:txBody>
      </p:sp>
      <p:pic>
        <p:nvPicPr>
          <p:cNvPr id="327" name="Google Shape;327;p51"/>
          <p:cNvPicPr preferRelativeResize="0"/>
          <p:nvPr/>
        </p:nvPicPr>
        <p:blipFill rotWithShape="1">
          <a:blip r:embed="rId3">
            <a:alphaModFix/>
          </a:blip>
          <a:srcRect b="6514" l="0" r="0" t="6514"/>
          <a:stretch/>
        </p:blipFill>
        <p:spPr>
          <a:xfrm>
            <a:off x="1795075" y="1082975"/>
            <a:ext cx="2576425" cy="160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3200" y="1082975"/>
            <a:ext cx="2950779" cy="160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2150" y="2692950"/>
            <a:ext cx="2884635" cy="214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yllabus / Course Overview #1">
  <a:themeElements>
    <a:clrScheme name="Simple Light">
      <a:dk1>
        <a:srgbClr val="03045E"/>
      </a:dk1>
      <a:lt1>
        <a:srgbClr val="CAF0F8"/>
      </a:lt1>
      <a:dk2>
        <a:srgbClr val="00508A"/>
      </a:dk2>
      <a:lt2>
        <a:srgbClr val="FFFFFF"/>
      </a:lt2>
      <a:accent1>
        <a:srgbClr val="86FFFF"/>
      </a:accent1>
      <a:accent2>
        <a:srgbClr val="90E0EF"/>
      </a:accent2>
      <a:accent3>
        <a:srgbClr val="0077B6"/>
      </a:accent3>
      <a:accent4>
        <a:srgbClr val="0096C7"/>
      </a:accent4>
      <a:accent5>
        <a:srgbClr val="00B4D8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